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B43A4A-CF10-4C5E-A13E-14BC00DA1462}" type="datetimeFigureOut">
              <a:rPr lang="ru-RU" smtClean="0"/>
              <a:t>29.05.2011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6B17E4-03CE-4A9F-BF31-DE67E51D815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329642" cy="1130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Презентация на тему: </a:t>
            </a:r>
            <a:r>
              <a:rPr lang="ru-RU" dirty="0" smtClean="0">
                <a:solidFill>
                  <a:srgbClr val="FF0000"/>
                </a:solidFill>
              </a:rPr>
              <a:t>Собака </a:t>
            </a:r>
            <a:r>
              <a:rPr lang="ru-RU" dirty="0" smtClean="0">
                <a:solidFill>
                  <a:srgbClr val="FF0000"/>
                </a:solidFill>
              </a:rPr>
              <a:t>в славянской мифологии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00628" y="4071942"/>
            <a:ext cx="3686172" cy="2054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Выполнила студентка</a:t>
            </a:r>
          </a:p>
          <a:p>
            <a:pPr>
              <a:buNone/>
            </a:pPr>
            <a:r>
              <a:rPr lang="ru-RU" sz="2000" dirty="0" smtClean="0"/>
              <a:t>филологического факультета</a:t>
            </a:r>
          </a:p>
          <a:p>
            <a:pPr>
              <a:buNone/>
            </a:pPr>
            <a:r>
              <a:rPr lang="ru-RU" sz="2000" dirty="0" smtClean="0"/>
              <a:t> группы РФ – 13 </a:t>
            </a:r>
          </a:p>
          <a:p>
            <a:pPr>
              <a:buNone/>
            </a:pPr>
            <a:r>
              <a:rPr lang="ru-RU" sz="2000" dirty="0" err="1" smtClean="0"/>
              <a:t>Самсонович</a:t>
            </a:r>
            <a:r>
              <a:rPr lang="ru-RU" sz="2000" dirty="0" smtClean="0"/>
              <a:t> Наталья</a:t>
            </a:r>
          </a:p>
          <a:p>
            <a:endParaRPr lang="ru-RU" dirty="0"/>
          </a:p>
        </p:txBody>
      </p:sp>
      <p:pic>
        <p:nvPicPr>
          <p:cNvPr id="1026" name="Picture 2" descr="I:\Животные и птицы\zoo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82918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58246" cy="7858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Спасибо за внимание!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картинки\от Гриши\животные\6590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46" r="3846"/>
          <a:stretch>
            <a:fillRect/>
          </a:stretch>
        </p:blipFill>
        <p:spPr bwMode="auto">
          <a:xfrm>
            <a:off x="1214414" y="1285860"/>
            <a:ext cx="6486551" cy="468473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797172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В 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русском фольклоре собака всегда положительный персонаж, нередко спасающий герою жизнь (в ряде сюжетов преданность пса сравнивается с верностью жены, всегда не в пользу последней). Образ собаки и волка часто встречается в русских сказках. Например, один любопытный сюжет из былины о знаменитом богатыре Илье Муромце , который, "выехав во чисто поле к </a:t>
            </a:r>
            <a:r>
              <a:rPr lang="ru-RU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Софат-реке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увидел богатыря </a:t>
            </a:r>
            <a:r>
              <a:rPr lang="ru-RU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Збута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Королевича, который отвязал от своего стремени </a:t>
            </a:r>
            <a:r>
              <a:rPr lang="ru-RU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гончего-выжлеца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со словами: а теперь мне не до тебя пришло, а и ты бегай </a:t>
            </a:r>
            <a:r>
              <a:rPr lang="ru-RU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Выжлок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по тёмным лесам и (сам) корми свою буйную головушку"... А в сказке "Иван-царевич и Серый волк" как раз затрагивается </a:t>
            </a:r>
            <a:r>
              <a:rPr lang="ru-RU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хтоническая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сущность волка (собаки): связь его с живой и мертвой водой, </a:t>
            </a:r>
            <a:r>
              <a:rPr lang="ru-RU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оборотнические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моменты, но в тоже время он помощник человека.</a:t>
            </a:r>
            <a:b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Высоко ценили собак славянские племена. Еще в 1560 г. некий в </a:t>
            </a:r>
            <a:r>
              <a:rPr lang="ru-RU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самаитском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списке попрекал своих соплеменников "почитанием псов". Вошедшее в русский язык слово "собака", употребляющееся как ругательство, имеет татарское происхождение, что объясняет его 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уничижительный оттенок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G:\картинки\от Гриши\животные\WOLF1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3187381" cy="3505293"/>
          </a:xfrm>
          <a:prstGeom prst="rect">
            <a:avLst/>
          </a:prstGeom>
          <a:noFill/>
        </p:spPr>
      </p:pic>
      <p:pic>
        <p:nvPicPr>
          <p:cNvPr id="2051" name="Picture 3" descr="G:\картинки\от Гриши\животные\2470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95379" y="2944675"/>
            <a:ext cx="2834141" cy="36275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582858"/>
          </a:xfrm>
        </p:spPr>
        <p:txBody>
          <a:bodyPr>
            <a:normAutofit/>
          </a:bodyPr>
          <a:lstStyle/>
          <a:p>
            <a:pPr algn="just"/>
            <a:r>
              <a:rPr lang="ru-RU" sz="1600" b="0" dirty="0" smtClean="0">
                <a:solidFill>
                  <a:schemeClr val="bg1"/>
                </a:solidFill>
                <a:effectLst/>
                <a:latin typeface="+mn-lt"/>
              </a:rPr>
              <a:t>Собака одной породы с волком, но с давних времен стала его лютым врагом, защищая-оберегая хозяйское добро. Недаром сложилась неизменно оправдывающаяся в жизни поговорка: "Собака - человеку верный друг!" Заслышит волк собачий лай - сторонкой норовит обойти: знает серый, что зубы-то у этих сторожей острые, а чутье - на диво. О своем верном друге-стороже насказал </a:t>
            </a:r>
            <a:r>
              <a:rPr lang="ru-RU" sz="1600" b="0" dirty="0" err="1" smtClean="0">
                <a:solidFill>
                  <a:schemeClr val="bg1"/>
                </a:solidFill>
                <a:effectLst/>
                <a:latin typeface="+mn-lt"/>
              </a:rPr>
              <a:t>краснослов</a:t>
            </a:r>
            <a:r>
              <a:rPr lang="ru-RU" sz="1600" b="0" dirty="0" smtClean="0">
                <a:solidFill>
                  <a:schemeClr val="bg1"/>
                </a:solidFill>
                <a:effectLst/>
                <a:latin typeface="+mn-lt"/>
              </a:rPr>
              <a:t> - пахарь немало всяких крылатых словец, и все они в один голос говорят о собачьей привязанности, о собачьем нюхе, о собачьей неприхотливости. По собачьему лаю узнает сбившийся с дороги путник, где поблизости жилье человеческое. </a:t>
            </a:r>
            <a:endParaRPr lang="ru-RU" sz="16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2571744"/>
            <a:ext cx="4786346" cy="355441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По нему же загадывают на святки и красные девушки: "Гавкни, гавкни, собаченька, где мой суженый!" Многое множество примет связано с хорошо знакомым деревенскому человеку собачьим нравом. Если собака качается из стороны в сторону - к дороге хозяину; воет пес, опустив морду вниз, или копает под окном ямку - быть в доме покойнику; воет, подняв голову, - ждут пожара; траву ест собака - к дождю; жмется к хозяину, заглядывая ему в глаза, - к близящемуся несчастью; мало ест, много спит - к ненастной погоде; не ест ничего после больного - дни того сочтены на небесах.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G:\картинки\от Гриши\животные\247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3429024" cy="384501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1"/>
            <a:ext cx="8572560" cy="228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Необходимо </a:t>
            </a:r>
            <a:r>
              <a:rPr lang="ru-RU" dirty="0">
                <a:solidFill>
                  <a:schemeClr val="bg1"/>
                </a:solidFill>
              </a:rPr>
              <a:t>сказать о роли волка в славянской мифологии и его связи с собакой. Амбивалентное отношение к волку и собаке в мифологических представлениях приводило к инверсии. Поэтому коротко остановимся на этом моменте. В мифологических представлениях народов волк тесно связан с собакой. Для всех мифов о волке характерно сближение его с мифологическим псом. В представлениях германских народов два волка (</a:t>
            </a:r>
            <a:r>
              <a:rPr lang="ru-RU" dirty="0" err="1">
                <a:solidFill>
                  <a:schemeClr val="bg1"/>
                </a:solidFill>
              </a:rPr>
              <a:t>Geri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err="1">
                <a:solidFill>
                  <a:schemeClr val="bg1"/>
                </a:solidFill>
              </a:rPr>
              <a:t>Freki</a:t>
            </a:r>
            <a:r>
              <a:rPr lang="ru-RU" dirty="0">
                <a:solidFill>
                  <a:schemeClr val="bg1"/>
                </a:solidFill>
              </a:rPr>
              <a:t>) сопровождали бога войны Одина в качестве его "псов". Именно для индоевропейских мифологических представлений характерно "смешивание" волка и собаки.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картинки\от Гриши\животные\452298-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2980" b="22980"/>
          <a:stretch>
            <a:fillRect/>
          </a:stretch>
        </p:blipFill>
        <p:spPr bwMode="auto">
          <a:xfrm>
            <a:off x="285720" y="2714620"/>
            <a:ext cx="4157117" cy="3390903"/>
          </a:xfrm>
          <a:prstGeom prst="rect">
            <a:avLst/>
          </a:prstGeom>
          <a:noFill/>
        </p:spPr>
      </p:pic>
      <p:pic>
        <p:nvPicPr>
          <p:cNvPr id="4099" name="Picture 3" descr="G:\картинки\от Гриши\животные\659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071834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52"/>
            <a:ext cx="8501122" cy="24288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1700" dirty="0" smtClean="0">
                <a:solidFill>
                  <a:schemeClr val="bg1"/>
                </a:solidFill>
              </a:rPr>
              <a:t>В </a:t>
            </a:r>
            <a:r>
              <a:rPr lang="ru-RU" sz="1700" dirty="0" smtClean="0">
                <a:solidFill>
                  <a:schemeClr val="bg1"/>
                </a:solidFill>
              </a:rPr>
              <a:t>славянской мифологии волк также тесно связан с собакой. В славянских поверьях волки находятся в подчинении лешего, который кормит их как "своих собак". У гуцулов волки - "собаки мужских и женских лесных духов". У славян наблюдается сходство </a:t>
            </a:r>
            <a:r>
              <a:rPr lang="ru-RU" sz="1700" dirty="0" err="1" smtClean="0">
                <a:solidFill>
                  <a:schemeClr val="bg1"/>
                </a:solidFill>
              </a:rPr>
              <a:t>быличек</a:t>
            </a:r>
            <a:r>
              <a:rPr lang="ru-RU" sz="1700" dirty="0" smtClean="0">
                <a:solidFill>
                  <a:schemeClr val="bg1"/>
                </a:solidFill>
              </a:rPr>
              <a:t> о волке-оборотне и собаке-оборотне, аналогичны обереги от волков и собак. В славянском фольклоре были распространены представления о попеременном превращении людей то в волков то в собак. Известны сказочные мотивы, в которых герой часто является "сыном собаки". У славян же используются заговоры, обращенные к лешему, к святым - повелителям волков, с тем, чтобы они уняли "своих псов".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 </a:t>
            </a:r>
            <a:r>
              <a:rPr lang="ru-RU" sz="1700" dirty="0" smtClean="0">
                <a:solidFill>
                  <a:schemeClr val="bg1"/>
                </a:solidFill>
              </a:rPr>
              <a:t>   У </a:t>
            </a:r>
            <a:r>
              <a:rPr lang="ru-RU" sz="1700" dirty="0" smtClean="0">
                <a:solidFill>
                  <a:schemeClr val="bg1"/>
                </a:solidFill>
              </a:rPr>
              <a:t>славянских народов "волчьими пастырями" являются разные святые. У восточных славян, болгар, сербов, хорватов, словенцев, босняков - св.Георгий, который накануне Юрьева дня собирает волков и ездит на них верхом ("русский волк - Юрова собака"; "Волки на Украине называются хортами или </a:t>
            </a:r>
            <a:r>
              <a:rPr lang="ru-RU" sz="1700" dirty="0" err="1" smtClean="0">
                <a:solidFill>
                  <a:schemeClr val="bg1"/>
                </a:solidFill>
              </a:rPr>
              <a:t>хартами</a:t>
            </a:r>
            <a:r>
              <a:rPr lang="ru-RU" sz="1700" dirty="0" smtClean="0">
                <a:solidFill>
                  <a:schemeClr val="bg1"/>
                </a:solidFill>
              </a:rPr>
              <a:t> (т.е. собаками) св. Юрия или Юровыми собаками") (</a:t>
            </a:r>
            <a:r>
              <a:rPr lang="ru-RU" sz="1700" dirty="0" err="1" smtClean="0">
                <a:solidFill>
                  <a:schemeClr val="bg1"/>
                </a:solidFill>
              </a:rPr>
              <a:t>Гура</a:t>
            </a:r>
            <a:r>
              <a:rPr lang="ru-RU" sz="1700" dirty="0" smtClean="0">
                <a:solidFill>
                  <a:schemeClr val="bg1"/>
                </a:solidFill>
              </a:rPr>
              <a:t> 1995: 103-104; Он же 1995а: 411, 413; </a:t>
            </a:r>
            <a:r>
              <a:rPr lang="ru-RU" sz="1700" dirty="0" err="1" smtClean="0">
                <a:solidFill>
                  <a:schemeClr val="bg1"/>
                </a:solidFill>
              </a:rPr>
              <a:t>Балушок</a:t>
            </a:r>
            <a:r>
              <a:rPr lang="ru-RU" sz="1700" dirty="0" smtClean="0">
                <a:solidFill>
                  <a:schemeClr val="bg1"/>
                </a:solidFill>
              </a:rPr>
              <a:t> 1996: 94-95; Фаминцын 1995: 331).</a:t>
            </a:r>
          </a:p>
          <a:p>
            <a:endParaRPr lang="ru-RU" dirty="0"/>
          </a:p>
        </p:txBody>
      </p:sp>
      <p:pic>
        <p:nvPicPr>
          <p:cNvPr id="5125" name="Picture 5" descr="G:\картинки\от Гриши\животные\7710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131" b="8131"/>
          <a:stretch>
            <a:fillRect/>
          </a:stretch>
        </p:blipFill>
        <p:spPr bwMode="auto">
          <a:xfrm>
            <a:off x="2500299" y="2143116"/>
            <a:ext cx="4643470" cy="453796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2852"/>
            <a:ext cx="8501122" cy="221457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 С "</a:t>
            </a:r>
            <a:r>
              <a:rPr lang="ru-RU" sz="1800" dirty="0" err="1" smtClean="0">
                <a:solidFill>
                  <a:schemeClr val="bg1"/>
                </a:solidFill>
              </a:rPr>
              <a:t>песьеголовостью</a:t>
            </a:r>
            <a:r>
              <a:rPr lang="ru-RU" sz="1800" dirty="0" smtClean="0">
                <a:solidFill>
                  <a:schemeClr val="bg1"/>
                </a:solidFill>
              </a:rPr>
              <a:t>" связаны религиозно-магические комплексы - поедание женских грудей, кормление щенков женщинами, ритуальное убийство младенцев, - известные у славян или приписываемые славянам в древний период данными письменных источников. В литовской мифологии сокол, конь и собака, сожженные вместе с </a:t>
            </a:r>
            <a:r>
              <a:rPr lang="ru-RU" sz="1800" dirty="0" err="1" smtClean="0">
                <a:solidFill>
                  <a:schemeClr val="bg1"/>
                </a:solidFill>
              </a:rPr>
              <a:t>Швинторгом</a:t>
            </a:r>
            <a:r>
              <a:rPr lang="ru-RU" sz="1800" dirty="0" smtClean="0">
                <a:solidFill>
                  <a:schemeClr val="bg1"/>
                </a:solidFill>
              </a:rPr>
              <a:t>, культурным героем, по-видимому, - классификаторы трех зон космоса (небо - земля - преисподняя), которые стали доступны </a:t>
            </a:r>
            <a:r>
              <a:rPr lang="ru-RU" sz="1800" dirty="0" err="1" smtClean="0">
                <a:solidFill>
                  <a:schemeClr val="bg1"/>
                </a:solidFill>
              </a:rPr>
              <a:t>Швинторгу</a:t>
            </a:r>
            <a:r>
              <a:rPr lang="ru-RU" sz="1800" dirty="0" smtClean="0">
                <a:solidFill>
                  <a:schemeClr val="bg1"/>
                </a:solidFill>
              </a:rPr>
              <a:t> после смерти Во рту у страшного пса </a:t>
            </a:r>
            <a:r>
              <a:rPr lang="ru-RU" sz="1800" dirty="0" err="1" smtClean="0">
                <a:solidFill>
                  <a:schemeClr val="bg1"/>
                </a:solidFill>
              </a:rPr>
              <a:t>Ярчука</a:t>
            </a:r>
            <a:r>
              <a:rPr lang="ru-RU" sz="1800" dirty="0" smtClean="0">
                <a:solidFill>
                  <a:schemeClr val="bg1"/>
                </a:solidFill>
              </a:rPr>
              <a:t> из славянской мифологии находится волчий зуб, а под его нижней губой - две гадюки.</a:t>
            </a:r>
          </a:p>
          <a:p>
            <a:endParaRPr lang="ru-RU" dirty="0"/>
          </a:p>
        </p:txBody>
      </p:sp>
      <p:pic>
        <p:nvPicPr>
          <p:cNvPr id="6147" name="Picture 3" descr="G:\картинки\от Гриши\животные\6590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46" r="3846"/>
          <a:stretch>
            <a:fillRect/>
          </a:stretch>
        </p:blipFill>
        <p:spPr bwMode="auto">
          <a:xfrm>
            <a:off x="1714480" y="2428868"/>
            <a:ext cx="5486400" cy="41767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42852"/>
            <a:ext cx="8715436" cy="28575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900" dirty="0" smtClean="0"/>
              <a:t>     </a:t>
            </a:r>
            <a:r>
              <a:rPr lang="ru-RU" sz="1900" dirty="0" smtClean="0">
                <a:solidFill>
                  <a:schemeClr val="bg1"/>
                </a:solidFill>
              </a:rPr>
              <a:t>Согласно </a:t>
            </a:r>
            <a:r>
              <a:rPr lang="ru-RU" sz="1900" dirty="0" smtClean="0">
                <a:solidFill>
                  <a:schemeClr val="bg1"/>
                </a:solidFill>
              </a:rPr>
              <a:t>русскому поверью, солнечное затмение происходит, когда небесный волк проглатывает Солнце (эта идея была знакома и многим другим народам). По словам выдающегося мифолога XIX века А.Н.Афанасьева, в украинских поверьях Большая Медведица - это запряженные кони; "черная собака каждую ночь силится перегрызть упряжь и через то разрушить весь строй мироздания, но не успевает в своем пагубном деле: перед рассветом побежит она к </a:t>
            </a:r>
            <a:r>
              <a:rPr lang="ru-RU" sz="1900" dirty="0" err="1" smtClean="0">
                <a:solidFill>
                  <a:schemeClr val="bg1"/>
                </a:solidFill>
              </a:rPr>
              <a:t>студенцу</a:t>
            </a:r>
            <a:r>
              <a:rPr lang="ru-RU" sz="1900" dirty="0" smtClean="0">
                <a:solidFill>
                  <a:schemeClr val="bg1"/>
                </a:solidFill>
              </a:rPr>
              <a:t>, чтобы утолить жажду, а тем временем упряжь снова срастается". В другом варианте этой истории говорится о псе, прикованном на железную цепь возле Малой Медведицы. Пес всячески старается перегрызть свою цепь; "когда цепь будет порвана - тогда и кончина мира". Знаменитый греческий философ </a:t>
            </a:r>
            <a:r>
              <a:rPr lang="ru-RU" sz="1900" dirty="0" err="1" smtClean="0">
                <a:solidFill>
                  <a:schemeClr val="bg1"/>
                </a:solidFill>
              </a:rPr>
              <a:t>Прокл</a:t>
            </a:r>
            <a:r>
              <a:rPr lang="ru-RU" sz="1900" dirty="0" smtClean="0">
                <a:solidFill>
                  <a:schemeClr val="bg1"/>
                </a:solidFill>
              </a:rPr>
              <a:t>, живший в пятом веке нашей эры, писал о "Лисьей звезде", которая "постоянно пробует на зуб ремень упряжи, связывающей небо и землю"; древние германцы добавляли, что "когда лиса добьется успеха, мир погибнет" (</a:t>
            </a:r>
            <a:r>
              <a:rPr lang="ru-RU" sz="1900" dirty="0" err="1" smtClean="0">
                <a:solidFill>
                  <a:schemeClr val="bg1"/>
                </a:solidFill>
              </a:rPr>
              <a:t>срав.Рагнарёк</a:t>
            </a:r>
            <a:r>
              <a:rPr lang="ru-RU" sz="1900" dirty="0" smtClean="0">
                <a:solidFill>
                  <a:schemeClr val="bg1"/>
                </a:solidFill>
              </a:rPr>
              <a:t>). Как доказал известный российский филолог В. В. Иванов, мотив змееборства в славянской мифологии вырос из более древнего мотива о героях-кузнецах, сковывающих цепями чудовищного Пса. Что еще существеннее - "на всей территории Евразии указанный мифологический комплекс связан одновременно с Большой Медведицей как колесницей и звездой около нее как собакой, опасной для мироздания, а также и с кузнецами...".</a:t>
            </a:r>
          </a:p>
          <a:p>
            <a:endParaRPr lang="ru-RU" dirty="0"/>
          </a:p>
        </p:txBody>
      </p:sp>
      <p:pic>
        <p:nvPicPr>
          <p:cNvPr id="7170" name="Picture 2" descr="G:\картинки\от Гриши\животные\6590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5926" b="25926"/>
          <a:stretch>
            <a:fillRect/>
          </a:stretch>
        </p:blipFill>
        <p:spPr bwMode="auto">
          <a:xfrm>
            <a:off x="2286000" y="2786063"/>
            <a:ext cx="54864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2852"/>
            <a:ext cx="8715436" cy="250033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     В </a:t>
            </a:r>
            <a:r>
              <a:rPr lang="ru-RU" sz="1600" dirty="0" smtClean="0">
                <a:solidFill>
                  <a:schemeClr val="bg1"/>
                </a:solidFill>
              </a:rPr>
              <a:t>древнерусской традиции связь собаки с загробным миром нашла отражение в былине "</a:t>
            </a:r>
            <a:r>
              <a:rPr lang="ru-RU" sz="1600" dirty="0" err="1" smtClean="0">
                <a:solidFill>
                  <a:schemeClr val="bg1"/>
                </a:solidFill>
              </a:rPr>
              <a:t>Вавило</a:t>
            </a:r>
            <a:r>
              <a:rPr lang="ru-RU" sz="1600" dirty="0" smtClean="0">
                <a:solidFill>
                  <a:schemeClr val="bg1"/>
                </a:solidFill>
              </a:rPr>
              <a:t> и скоморохи": здесь фигурирует "</a:t>
            </a:r>
            <a:r>
              <a:rPr lang="ru-RU" sz="1600" dirty="0" err="1" smtClean="0">
                <a:solidFill>
                  <a:schemeClr val="bg1"/>
                </a:solidFill>
              </a:rPr>
              <a:t>инишное</a:t>
            </a:r>
            <a:r>
              <a:rPr lang="ru-RU" sz="1600" dirty="0" smtClean="0">
                <a:solidFill>
                  <a:schemeClr val="bg1"/>
                </a:solidFill>
              </a:rPr>
              <a:t>" царство, которым правит "царь Собака". В славянских языках выражение "песья вера" бытует в качестве бранного, относящегося к иноверцам. Украинская поговорка: "</a:t>
            </a:r>
            <a:r>
              <a:rPr lang="ru-RU" sz="1600" dirty="0" err="1" smtClean="0">
                <a:solidFill>
                  <a:schemeClr val="bg1"/>
                </a:solidFill>
              </a:rPr>
              <a:t>Жид</a:t>
            </a:r>
            <a:r>
              <a:rPr lang="ru-RU" sz="1600" dirty="0" smtClean="0">
                <a:solidFill>
                  <a:schemeClr val="bg1"/>
                </a:solidFill>
              </a:rPr>
              <a:t>, лях и собака - все </a:t>
            </a:r>
            <a:r>
              <a:rPr lang="ru-RU" sz="1600" dirty="0" err="1" smtClean="0">
                <a:solidFill>
                  <a:schemeClr val="bg1"/>
                </a:solidFill>
              </a:rPr>
              <a:t>вiра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однака</a:t>
            </a:r>
            <a:r>
              <a:rPr lang="ru-RU" sz="1600" dirty="0" smtClean="0">
                <a:solidFill>
                  <a:schemeClr val="bg1"/>
                </a:solidFill>
              </a:rPr>
              <a:t>". Представление о нечистоте пса находит отражение "нечистых" дней как "песьих". Святки, масленица, купальские дни воспринимаются как нечистое время, ознаменованное ритуальным разгулом и сквернословием. Матерная брань это "песья брань", язык псов, их речевое поведение. Матерщина широко представлена в разного рода обрядах явно языческого происхождения - свадебных, земледельческих, т.е. в обрядах, связанных с плодородием; является необходимым компонентом таких обрядов и носит безусловно ритуальный характер.</a:t>
            </a:r>
          </a:p>
          <a:p>
            <a:endParaRPr lang="ru-RU" dirty="0"/>
          </a:p>
        </p:txBody>
      </p:sp>
      <p:pic>
        <p:nvPicPr>
          <p:cNvPr id="8195" name="Picture 3" descr="G:\картинки\от Гриши\животные\6590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268" b="18268"/>
          <a:stretch>
            <a:fillRect/>
          </a:stretch>
        </p:blipFill>
        <p:spPr bwMode="auto">
          <a:xfrm>
            <a:off x="2357422" y="2500306"/>
            <a:ext cx="4429156" cy="42164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8572560" cy="22145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  В </a:t>
            </a:r>
            <a:r>
              <a:rPr lang="ru-RU" sz="1600" dirty="0" smtClean="0">
                <a:solidFill>
                  <a:schemeClr val="bg1"/>
                </a:solidFill>
              </a:rPr>
              <a:t>дохристианской Руси в Киеве действительно существовал пантеон семи славянских богов - языческих символов: Перуна, Велеса, </a:t>
            </a:r>
            <a:r>
              <a:rPr lang="ru-RU" sz="1600" dirty="0" err="1" smtClean="0">
                <a:solidFill>
                  <a:schemeClr val="bg1"/>
                </a:solidFill>
              </a:rPr>
              <a:t>Стрибога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Мокоша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Дажебога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Сварога</a:t>
            </a:r>
            <a:r>
              <a:rPr lang="ru-RU" sz="1600" dirty="0" smtClean="0">
                <a:solidFill>
                  <a:schemeClr val="bg1"/>
                </a:solidFill>
              </a:rPr>
              <a:t> и объединяющего их - </a:t>
            </a:r>
            <a:r>
              <a:rPr lang="ru-RU" sz="1600" dirty="0" err="1" smtClean="0">
                <a:solidFill>
                  <a:schemeClr val="bg1"/>
                </a:solidFill>
              </a:rPr>
              <a:t>Семаргла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dirty="0" err="1" smtClean="0">
                <a:solidFill>
                  <a:schemeClr val="bg1"/>
                </a:solidFill>
              </a:rPr>
              <a:t>Симаргла</a:t>
            </a:r>
            <a:r>
              <a:rPr lang="ru-RU" sz="1600" dirty="0" smtClean="0">
                <a:solidFill>
                  <a:schemeClr val="bg1"/>
                </a:solidFill>
              </a:rPr>
              <a:t>), о которых упоминается в "Повести временных лет".</a:t>
            </a:r>
            <a:r>
              <a:rPr lang="ru-RU" sz="1600" dirty="0" err="1" smtClean="0">
                <a:solidFill>
                  <a:schemeClr val="bg1"/>
                </a:solidFill>
              </a:rPr>
              <a:t>Семаргл-Семиглав-Семиглавий</a:t>
            </a:r>
            <a:r>
              <a:rPr lang="ru-RU" sz="1600" dirty="0" smtClean="0">
                <a:solidFill>
                  <a:schemeClr val="bg1"/>
                </a:solidFill>
              </a:rPr>
              <a:t>, он же </a:t>
            </a:r>
            <a:r>
              <a:rPr lang="ru-RU" sz="1600" dirty="0" err="1" smtClean="0">
                <a:solidFill>
                  <a:schemeClr val="bg1"/>
                </a:solidFill>
              </a:rPr>
              <a:t>Руевит</a:t>
            </a:r>
            <a:r>
              <a:rPr lang="ru-RU" sz="1600" dirty="0" smtClean="0">
                <a:solidFill>
                  <a:schemeClr val="bg1"/>
                </a:solidFill>
              </a:rPr>
              <a:t> - бог войны. Он изображался с семью мечами за поясом и восьмым - в правой руке. В таком виде его образ установлен на острове </a:t>
            </a:r>
            <a:r>
              <a:rPr lang="ru-RU" sz="1600" dirty="0" err="1" smtClean="0">
                <a:solidFill>
                  <a:schemeClr val="bg1"/>
                </a:solidFill>
              </a:rPr>
              <a:t>Рюген</a:t>
            </a:r>
            <a:r>
              <a:rPr lang="ru-RU" sz="1600" dirty="0" smtClean="0">
                <a:solidFill>
                  <a:schemeClr val="bg1"/>
                </a:solidFill>
              </a:rPr>
              <a:t> (Балтика). </a:t>
            </a:r>
            <a:r>
              <a:rPr lang="ru-RU" sz="1600" dirty="0" err="1" smtClean="0">
                <a:solidFill>
                  <a:schemeClr val="bg1"/>
                </a:solidFill>
              </a:rPr>
              <a:t>Сенмурв</a:t>
            </a:r>
            <a:r>
              <a:rPr lang="ru-RU" sz="1600" dirty="0" smtClean="0">
                <a:solidFill>
                  <a:schemeClr val="bg1"/>
                </a:solidFill>
              </a:rPr>
              <a:t> называется иранским и кавказским крылатым богом с собачьей головой. На Руси его называли </a:t>
            </a:r>
            <a:r>
              <a:rPr lang="ru-RU" sz="1600" dirty="0" err="1" smtClean="0">
                <a:solidFill>
                  <a:schemeClr val="bg1"/>
                </a:solidFill>
              </a:rPr>
              <a:t>Паскудью</a:t>
            </a:r>
            <a:r>
              <a:rPr lang="ru-RU" sz="1600" dirty="0" smtClean="0">
                <a:solidFill>
                  <a:schemeClr val="bg1"/>
                </a:solidFill>
              </a:rPr>
              <a:t> или </a:t>
            </a:r>
            <a:r>
              <a:rPr lang="ru-RU" sz="1600" dirty="0" err="1" smtClean="0">
                <a:solidFill>
                  <a:schemeClr val="bg1"/>
                </a:solidFill>
              </a:rPr>
              <a:t>Переплютом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Переплют</a:t>
            </a:r>
            <a:r>
              <a:rPr lang="ru-RU" sz="1600" dirty="0" smtClean="0">
                <a:solidFill>
                  <a:schemeClr val="bg1"/>
                </a:solidFill>
              </a:rPr>
              <a:t> упоминается в "Слове святого Григория об идолопоклонстве" в связи с танцами и ритуальными возлияниями.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     По </a:t>
            </a:r>
            <a:r>
              <a:rPr lang="ru-RU" sz="1600" dirty="0" smtClean="0">
                <a:solidFill>
                  <a:schemeClr val="bg1"/>
                </a:solidFill>
              </a:rPr>
              <a:t>мифологии изображение волка (пса) является тюркской </a:t>
            </a:r>
            <a:r>
              <a:rPr lang="ru-RU" sz="1600" dirty="0" err="1" smtClean="0">
                <a:solidFill>
                  <a:schemeClr val="bg1"/>
                </a:solidFill>
              </a:rPr>
              <a:t>эмблематикой</a:t>
            </a:r>
            <a:r>
              <a:rPr lang="ru-RU" sz="1600" dirty="0" smtClean="0">
                <a:solidFill>
                  <a:schemeClr val="bg1"/>
                </a:solidFill>
              </a:rPr>
              <a:t>. Волк (пес, собака), по преданию, является спасителем всех этнических тюрков. Еще в начале XIX века царское правительство обращало внимание на одну из серьезнейших опасностей для России - панисламизм.</a:t>
            </a:r>
          </a:p>
          <a:p>
            <a:endParaRPr lang="ru-RU" dirty="0"/>
          </a:p>
        </p:txBody>
      </p:sp>
      <p:pic>
        <p:nvPicPr>
          <p:cNvPr id="9221" name="Picture 5" descr="G:\картинки\от Гриши\животные\6590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718" b="20718"/>
          <a:stretch>
            <a:fillRect/>
          </a:stretch>
        </p:blipFill>
        <p:spPr bwMode="auto">
          <a:xfrm>
            <a:off x="142844" y="2500306"/>
            <a:ext cx="4347911" cy="3819518"/>
          </a:xfrm>
          <a:prstGeom prst="rect">
            <a:avLst/>
          </a:prstGeom>
          <a:noFill/>
        </p:spPr>
      </p:pic>
      <p:pic>
        <p:nvPicPr>
          <p:cNvPr id="12" name="Picture 5" descr="G:\картинки\от Гриши\животные\65902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2500306"/>
            <a:ext cx="4357718" cy="3857652"/>
          </a:xfrm>
          <a:prstGeom prst="rect">
            <a:avLst/>
          </a:prstGeom>
          <a:noFill/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AD77BF4-EC31-4764-9468-825DC98D5F7A}"/>
</file>

<file path=customXml/itemProps2.xml><?xml version="1.0" encoding="utf-8"?>
<ds:datastoreItem xmlns:ds="http://schemas.openxmlformats.org/officeDocument/2006/customXml" ds:itemID="{548ACE27-ABAF-44AE-8398-3E5212B9CCC4}"/>
</file>

<file path=customXml/itemProps3.xml><?xml version="1.0" encoding="utf-8"?>
<ds:datastoreItem xmlns:ds="http://schemas.openxmlformats.org/officeDocument/2006/customXml" ds:itemID="{7395035E-A1A3-4591-928D-E9107AE76086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1218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на тему: Собака в славянской мифологии </vt:lpstr>
      <vt:lpstr>     В русском фольклоре собака всегда положительный персонаж, нередко спасающий герою жизнь (в ряде сюжетов преданность пса сравнивается с верностью жены, всегда не в пользу последней). Образ собаки и волка часто встречается в русских сказках. Например, один любопытный сюжет из былины о знаменитом богатыре Илье Муромце , который, "выехав во чисто поле к Софат-реке, увидел богатыря Збута Королевича, который отвязал от своего стремени гончего-выжлеца со словами: а теперь мне не до тебя пришло, а и ты бегай Выжлок, по тёмным лесам и (сам) корми свою буйную головушку"... А в сказке "Иван-царевич и Серый волк" как раз затрагивается хтоническая сущность волка (собаки): связь его с живой и мертвой водой, оборотнические моменты, но в тоже время он помощник человека.  Высоко ценили собак славянские племена. Еще в 1560 г. некий в самаитском списке попрекал своих соплеменников "почитанием псов". Вошедшее в русский язык слово "собака", употребляющееся как ругательство, имеет татарское происхождение, что объясняет его уничижительный оттенок. </vt:lpstr>
      <vt:lpstr>Собака одной породы с волком, но с давних времен стала его лютым врагом, защищая-оберегая хозяйское добро. Недаром сложилась неизменно оправдывающаяся в жизни поговорка: "Собака - человеку верный друг!" Заслышит волк собачий лай - сторонкой норовит обойти: знает серый, что зубы-то у этих сторожей острые, а чутье - на диво. О своем верном друге-стороже насказал краснослов - пахарь немало всяких крылатых словец, и все они в один голос говорят о собачьей привязанности, о собачьем нюхе, о собачьей неприхотливости. По собачьему лаю узнает сбившийся с дороги путник, где поблизости жилье человеческое. 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Собака в славянской мифологии </dc:title>
  <dc:creator>Serg</dc:creator>
  <cp:lastModifiedBy>Serg</cp:lastModifiedBy>
  <cp:revision>5</cp:revision>
  <dcterms:created xsi:type="dcterms:W3CDTF">2011-05-29T14:58:39Z</dcterms:created>
  <dcterms:modified xsi:type="dcterms:W3CDTF">2011-05-29T15:46:18Z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